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59" r:id="rId12"/>
    <p:sldId id="260" r:id="rId13"/>
    <p:sldId id="261" r:id="rId14"/>
    <p:sldId id="262" r:id="rId15"/>
    <p:sldId id="263" r:id="rId16"/>
    <p:sldId id="264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Amatic SC" charset="0"/>
      <p:regular r:id="rId25"/>
      <p:bold r:id="rId26"/>
    </p:embeddedFont>
    <p:embeddedFont>
      <p:font typeface="Source Code Pro" charset="0"/>
      <p:regular r:id="rId27"/>
      <p:bold r:id="rId28"/>
    </p:embeddedFont>
    <p:embeddedFont>
      <p:font typeface="Droid Sans" charset="0"/>
      <p:regular r:id="rId29"/>
      <p:bold r:id="rId3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933508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7967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752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9920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07715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50240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925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6152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46345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0588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834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418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0309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85044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517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726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1012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298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9705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6129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9865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569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8000"/>
            </a:lvl1pPr>
            <a:lvl2pPr algn="ctr" rtl="0">
              <a:spcBef>
                <a:spcPts val="0"/>
              </a:spcBef>
              <a:buSzPct val="100000"/>
              <a:defRPr sz="8000"/>
            </a:lvl2pPr>
            <a:lvl3pPr algn="ctr" rtl="0">
              <a:spcBef>
                <a:spcPts val="0"/>
              </a:spcBef>
              <a:buSzPct val="100000"/>
              <a:defRPr sz="8000"/>
            </a:lvl3pPr>
            <a:lvl4pPr algn="ctr" rtl="0">
              <a:spcBef>
                <a:spcPts val="0"/>
              </a:spcBef>
              <a:buSzPct val="100000"/>
              <a:defRPr sz="8000"/>
            </a:lvl4pPr>
            <a:lvl5pPr algn="ctr" rtl="0">
              <a:spcBef>
                <a:spcPts val="0"/>
              </a:spcBef>
              <a:buSzPct val="100000"/>
              <a:defRPr sz="8000"/>
            </a:lvl5pPr>
            <a:lvl6pPr algn="ctr" rtl="0">
              <a:spcBef>
                <a:spcPts val="0"/>
              </a:spcBef>
              <a:buSzPct val="100000"/>
              <a:defRPr sz="8000"/>
            </a:lvl6pPr>
            <a:lvl7pPr algn="ctr" rtl="0">
              <a:spcBef>
                <a:spcPts val="0"/>
              </a:spcBef>
              <a:buSzPct val="100000"/>
              <a:defRPr sz="8000"/>
            </a:lvl7pPr>
            <a:lvl8pPr algn="ctr" rtl="0">
              <a:spcBef>
                <a:spcPts val="0"/>
              </a:spcBef>
              <a:buSzPct val="100000"/>
              <a:defRPr sz="8000"/>
            </a:lvl8pPr>
            <a:lvl9pPr algn="ctr" rtl="0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98275"/>
            <a:ext cx="8520599" cy="3238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AutoNum type="arabicPeriod"/>
              <a:defRPr sz="1400"/>
            </a:lvl1pPr>
            <a:lvl2pPr rtl="0">
              <a:spcBef>
                <a:spcPts val="0"/>
              </a:spcBef>
              <a:buAutoNum type="alphaLcPeriod"/>
              <a:defRPr/>
            </a:lvl2pPr>
            <a:lvl3pPr rtl="0">
              <a:spcBef>
                <a:spcPts val="0"/>
              </a:spcBef>
              <a:buAutoNum type="romanLcPeriod"/>
              <a:defRPr/>
            </a:lvl3pPr>
            <a:lvl4pPr rtl="0">
              <a:spcBef>
                <a:spcPts val="0"/>
              </a:spcBef>
              <a:buAutoNum type="arabicPeriod"/>
              <a:defRPr/>
            </a:lvl4pPr>
            <a:lvl5pPr rtl="0">
              <a:spcBef>
                <a:spcPts val="0"/>
              </a:spcBef>
              <a:buAutoNum type="alphaLcPeriod"/>
              <a:defRPr/>
            </a:lvl5pPr>
            <a:lvl6pPr rtl="0">
              <a:spcBef>
                <a:spcPts val="0"/>
              </a:spcBef>
              <a:buAutoNum type="romanLcPeriod"/>
              <a:defRPr/>
            </a:lvl6pPr>
            <a:lvl7pPr rtl="0">
              <a:spcBef>
                <a:spcPts val="0"/>
              </a:spcBef>
              <a:buAutoNum type="arabicPeriod"/>
              <a:defRPr/>
            </a:lvl7pPr>
            <a:lvl8pPr rtl="0">
              <a:spcBef>
                <a:spcPts val="0"/>
              </a:spcBef>
              <a:buAutoNum type="alphaLcPeriod"/>
              <a:defRPr/>
            </a:lvl8pPr>
            <a:lvl9pPr rtl="0">
              <a:spcBef>
                <a:spcPts val="0"/>
              </a:spcBef>
              <a:buAutoNum type="romanLcPeriod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4000"/>
            </a:lvl1pPr>
            <a:lvl2pPr rtl="0">
              <a:spcBef>
                <a:spcPts val="0"/>
              </a:spcBef>
              <a:buSzPct val="100000"/>
              <a:defRPr sz="4000"/>
            </a:lvl2pPr>
            <a:lvl3pPr rtl="0">
              <a:spcBef>
                <a:spcPts val="0"/>
              </a:spcBef>
              <a:buSzPct val="100000"/>
              <a:defRPr sz="4000"/>
            </a:lvl3pPr>
            <a:lvl4pPr rtl="0">
              <a:spcBef>
                <a:spcPts val="0"/>
              </a:spcBef>
              <a:buSzPct val="100000"/>
              <a:defRPr sz="4000"/>
            </a:lvl4pPr>
            <a:lvl5pPr rtl="0">
              <a:spcBef>
                <a:spcPts val="0"/>
              </a:spcBef>
              <a:buSzPct val="100000"/>
              <a:defRPr sz="4000"/>
            </a:lvl5pPr>
            <a:lvl6pPr rtl="0">
              <a:spcBef>
                <a:spcPts val="0"/>
              </a:spcBef>
              <a:buSzPct val="100000"/>
              <a:defRPr sz="4000"/>
            </a:lvl6pPr>
            <a:lvl7pPr rtl="0">
              <a:spcBef>
                <a:spcPts val="0"/>
              </a:spcBef>
              <a:buSzPct val="100000"/>
              <a:defRPr sz="4000"/>
            </a:lvl7pPr>
            <a:lvl8pPr rtl="0">
              <a:spcBef>
                <a:spcPts val="0"/>
              </a:spcBef>
              <a:buSzPct val="100000"/>
              <a:defRPr sz="4000"/>
            </a:lvl8pPr>
            <a:lvl9pPr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400"/>
            </a:lvl1pPr>
            <a:lvl2pPr algn="ctr" rtl="0">
              <a:spcBef>
                <a:spcPts val="0"/>
              </a:spcBef>
              <a:buSzPct val="100000"/>
              <a:defRPr sz="5400"/>
            </a:lvl2pPr>
            <a:lvl3pPr algn="ctr" rtl="0">
              <a:spcBef>
                <a:spcPts val="0"/>
              </a:spcBef>
              <a:buSzPct val="100000"/>
              <a:defRPr sz="5400"/>
            </a:lvl3pPr>
            <a:lvl4pPr algn="ctr" rtl="0">
              <a:spcBef>
                <a:spcPts val="0"/>
              </a:spcBef>
              <a:buSzPct val="100000"/>
              <a:defRPr sz="5400"/>
            </a:lvl4pPr>
            <a:lvl5pPr algn="ctr" rtl="0">
              <a:spcBef>
                <a:spcPts val="0"/>
              </a:spcBef>
              <a:buSzPct val="100000"/>
              <a:defRPr sz="5400"/>
            </a:lvl5pPr>
            <a:lvl6pPr algn="ctr" rtl="0">
              <a:spcBef>
                <a:spcPts val="0"/>
              </a:spcBef>
              <a:buSzPct val="100000"/>
              <a:defRPr sz="5400"/>
            </a:lvl6pPr>
            <a:lvl7pPr algn="ctr" rtl="0">
              <a:spcBef>
                <a:spcPts val="0"/>
              </a:spcBef>
              <a:buSzPct val="100000"/>
              <a:defRPr sz="5400"/>
            </a:lvl7pPr>
            <a:lvl8pPr algn="ctr" rtl="0">
              <a:spcBef>
                <a:spcPts val="0"/>
              </a:spcBef>
              <a:buSzPct val="100000"/>
              <a:defRPr sz="5400"/>
            </a:lvl8pPr>
            <a:lvl9pPr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push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push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article.ukm.my/6247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rosmahaniabdwahab256.blogspot.my/2011/10/perisian-sumber-terbuka_08.html" TargetMode="External"/><Relationship Id="rId4" Type="http://schemas.openxmlformats.org/officeDocument/2006/relationships/hyperlink" Target="http://www.neotys.com/blog/pros-cons-of-open-source-softwar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perisian sumber terbuka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(OPEN SOURCE SOFTWARE)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KUMPULAN SE2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NURDIHA IZANY BINTI HASHAN ARIF (A155376)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NOOR SYAZANA BINTI MOHAMAD (A154127)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SITI NORZILA BINTI MAT DIN (A153445)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D5D9">
            <a:alpha val="62690"/>
          </a:srgbClr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1978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latin typeface="Amatic SC"/>
                <a:ea typeface="Amatic SC"/>
                <a:cs typeface="Amatic SC"/>
                <a:sym typeface="Amatic SC"/>
              </a:rPr>
              <a:t>CIRI-CIRI PERISIAN SUMBER TERBUKA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965150"/>
            <a:ext cx="8520599" cy="4178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u="sng" dirty="0" smtClean="0">
                <a:solidFill>
                  <a:schemeClr val="dk1"/>
                </a:solidFill>
              </a:rPr>
              <a:t>Bebas untuk pengedaran semula</a:t>
            </a:r>
            <a:endParaRPr lang="en" sz="1600" b="1" u="sng"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❏"/>
            </a:pPr>
            <a:r>
              <a:rPr lang="en" dirty="0" smtClean="0">
                <a:solidFill>
                  <a:schemeClr val="dk1"/>
                </a:solidFill>
              </a:rPr>
              <a:t>Tidak boleh mengehadkan mana-mana pihak untuk menjual atau memberi perisian tersebut sebagai satu komponen pengedaran perisian lengkap yang mengandungi  atur cara dari pelbagai sumber.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u="sng" dirty="0" smtClean="0">
                <a:solidFill>
                  <a:schemeClr val="dk1"/>
                </a:solidFill>
              </a:rPr>
              <a:t>Kod </a:t>
            </a:r>
            <a:r>
              <a:rPr lang="en" sz="1600" b="1" u="sng" dirty="0">
                <a:solidFill>
                  <a:schemeClr val="dk1"/>
                </a:solidFill>
              </a:rPr>
              <a:t>sumber</a:t>
            </a: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" dirty="0">
                <a:solidFill>
                  <a:schemeClr val="dk1"/>
                </a:solidFill>
              </a:rPr>
              <a:t>Dibekalkan dengan kod sumber dan membolehkan pengedaran kod </a:t>
            </a:r>
            <a:r>
              <a:rPr lang="en">
                <a:solidFill>
                  <a:schemeClr val="dk1"/>
                </a:solidFill>
              </a:rPr>
              <a:t>sumber </a:t>
            </a:r>
            <a:r>
              <a:rPr lang="en" smtClean="0">
                <a:solidFill>
                  <a:schemeClr val="dk1"/>
                </a:solidFill>
              </a:rPr>
              <a:t>bersama aturcara </a:t>
            </a:r>
            <a:r>
              <a:rPr lang="en" dirty="0">
                <a:solidFill>
                  <a:schemeClr val="dk1"/>
                </a:solidFill>
              </a:rPr>
              <a:t>dalam bentuk </a:t>
            </a:r>
            <a:r>
              <a:rPr lang="en" dirty="0" smtClean="0">
                <a:solidFill>
                  <a:schemeClr val="dk1"/>
                </a:solidFill>
              </a:rPr>
              <a:t>kompil.</a:t>
            </a:r>
          </a:p>
          <a:p>
            <a:pPr lvl="0">
              <a:buClr>
                <a:schemeClr val="dk1"/>
              </a:buClr>
              <a:buNone/>
            </a:pPr>
            <a:r>
              <a:rPr lang="en-US" sz="1600" b="1" u="sng" dirty="0" err="1">
                <a:solidFill>
                  <a:schemeClr val="dk1"/>
                </a:solidFill>
              </a:rPr>
              <a:t>Sumber</a:t>
            </a:r>
            <a:r>
              <a:rPr lang="en-US" sz="1600" b="1" u="sng" dirty="0">
                <a:solidFill>
                  <a:schemeClr val="dk1"/>
                </a:solidFill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</a:rPr>
              <a:t>Kerja</a:t>
            </a:r>
            <a:r>
              <a:rPr lang="en-US" sz="1600" b="1" u="sng" dirty="0">
                <a:solidFill>
                  <a:schemeClr val="dk1"/>
                </a:solidFill>
              </a:rPr>
              <a:t> </a:t>
            </a:r>
            <a:r>
              <a:rPr lang="en-US" sz="1600" b="1" u="sng" dirty="0" err="1" smtClean="0">
                <a:solidFill>
                  <a:schemeClr val="dk1"/>
                </a:solidFill>
              </a:rPr>
              <a:t>Asal</a:t>
            </a:r>
            <a:endParaRPr lang="en-US" sz="1600" b="1" u="sng" dirty="0" smtClean="0">
              <a:solidFill>
                <a:schemeClr val="dk1"/>
              </a:solidFill>
            </a:endParaRPr>
          </a:p>
          <a:p>
            <a:pPr marL="461963" lvl="0" indent="-230188"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" sz="1600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Mestilah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membenarkan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pengubahsuaian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serta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sumber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kerja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asal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perlu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membenarkan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diedar</a:t>
            </a:r>
            <a:r>
              <a:rPr lang="en-US" dirty="0">
                <a:solidFill>
                  <a:schemeClr val="dk1"/>
                </a:solidFill>
              </a:rPr>
              <a:t> di </a:t>
            </a:r>
            <a:r>
              <a:rPr lang="en-US" dirty="0" err="1">
                <a:solidFill>
                  <a:schemeClr val="dk1"/>
                </a:solidFill>
              </a:rPr>
              <a:t>bawah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terma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sama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lesen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perisian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asal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" dirty="0" smtClean="0">
              <a:solidFill>
                <a:schemeClr val="dk1"/>
              </a:solidFill>
            </a:endParaRPr>
          </a:p>
          <a:p>
            <a:pPr marL="228600" lvl="0" rtl="0">
              <a:spcBef>
                <a:spcPts val="0"/>
              </a:spcBef>
              <a:buClr>
                <a:schemeClr val="dk1"/>
              </a:buClr>
              <a:buNone/>
            </a:pPr>
            <a:endParaRPr lang="en" dirty="0" smtClean="0">
              <a:solidFill>
                <a:schemeClr val="dk1"/>
              </a:solidFill>
            </a:endParaRPr>
          </a:p>
          <a:p>
            <a:pPr marL="228600" lvl="0" rtl="0">
              <a:spcBef>
                <a:spcPts val="0"/>
              </a:spcBef>
              <a:buClr>
                <a:schemeClr val="dk1"/>
              </a:buClr>
              <a:buNone/>
            </a:pPr>
            <a:endParaRPr lang="en" dirty="0" smtClean="0">
              <a:solidFill>
                <a:schemeClr val="dk1"/>
              </a:solidFill>
            </a:endParaRPr>
          </a:p>
          <a:p>
            <a:pPr marL="228600" lvl="0" rtl="0">
              <a:spcBef>
                <a:spcPts val="0"/>
              </a:spcBef>
              <a:buClr>
                <a:schemeClr val="dk1"/>
              </a:buClr>
              <a:buNone/>
            </a:pPr>
            <a:endParaRPr lang="en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3379462" y="2083250"/>
            <a:ext cx="2271600" cy="12476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latin typeface="Amatic SC"/>
                <a:ea typeface="Amatic SC"/>
                <a:cs typeface="Amatic SC"/>
                <a:sym typeface="Amatic SC"/>
              </a:rPr>
              <a:t>TUJUAN</a:t>
            </a:r>
          </a:p>
        </p:txBody>
      </p:sp>
      <p:sp>
        <p:nvSpPr>
          <p:cNvPr id="125" name="Shape 125"/>
          <p:cNvSpPr/>
          <p:nvPr/>
        </p:nvSpPr>
        <p:spPr>
          <a:xfrm>
            <a:off x="131475" y="1454350"/>
            <a:ext cx="2964059" cy="1730159"/>
          </a:xfrm>
          <a:prstGeom prst="cloud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/>
              <a:t>Menjimatkan kos penyelenggaraan laman web atau aplikasi web untuk </a:t>
            </a:r>
            <a:r>
              <a:rPr lang="en" dirty="0" smtClean="0"/>
              <a:t>organisasi.</a:t>
            </a:r>
            <a:endParaRPr lang="en" dirty="0"/>
          </a:p>
        </p:txBody>
      </p:sp>
      <p:sp>
        <p:nvSpPr>
          <p:cNvPr id="126" name="Shape 126"/>
          <p:cNvSpPr/>
          <p:nvPr/>
        </p:nvSpPr>
        <p:spPr>
          <a:xfrm>
            <a:off x="5868145" y="1491630"/>
            <a:ext cx="3024335" cy="2448272"/>
          </a:xfrm>
          <a:prstGeom prst="cloud">
            <a:avLst/>
          </a:prstGeom>
          <a:solidFill>
            <a:srgbClr val="87D66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Mewujudkan industri perisian tempatan yang mampu berdaya saing serta mempunyai kemampuan dalam bidang penyelidikan dan pembangunan</a:t>
            </a:r>
          </a:p>
        </p:txBody>
      </p:sp>
      <p:sp>
        <p:nvSpPr>
          <p:cNvPr id="127" name="Shape 127"/>
          <p:cNvSpPr/>
          <p:nvPr/>
        </p:nvSpPr>
        <p:spPr>
          <a:xfrm>
            <a:off x="3779912" y="3579862"/>
            <a:ext cx="2736304" cy="1563638"/>
          </a:xfrm>
          <a:prstGeom prst="cloud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Salah satu  </a:t>
            </a:r>
            <a:r>
              <a:rPr lang="en" dirty="0"/>
              <a:t>menyumbangkan kepada pendapatan negara</a:t>
            </a:r>
          </a:p>
        </p:txBody>
      </p:sp>
      <p:sp>
        <p:nvSpPr>
          <p:cNvPr id="128" name="Shape 128"/>
          <p:cNvSpPr/>
          <p:nvPr/>
        </p:nvSpPr>
        <p:spPr>
          <a:xfrm>
            <a:off x="776225" y="3269150"/>
            <a:ext cx="2791691" cy="1748304"/>
          </a:xfrm>
          <a:prstGeom prst="cloud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M</a:t>
            </a:r>
            <a:r>
              <a:rPr lang="en" dirty="0" smtClean="0"/>
              <a:t>emastikan </a:t>
            </a:r>
            <a:r>
              <a:rPr lang="en" dirty="0"/>
              <a:t>keselamatan dan kedaulatan </a:t>
            </a:r>
            <a:r>
              <a:rPr lang="en" dirty="0" smtClean="0"/>
              <a:t>negara.</a:t>
            </a:r>
            <a:endParaRPr lang="en" dirty="0"/>
          </a:p>
        </p:txBody>
      </p:sp>
      <p:sp>
        <p:nvSpPr>
          <p:cNvPr id="129" name="Shape 129"/>
          <p:cNvSpPr/>
          <p:nvPr/>
        </p:nvSpPr>
        <p:spPr>
          <a:xfrm>
            <a:off x="1979712" y="0"/>
            <a:ext cx="3053087" cy="1454350"/>
          </a:xfrm>
          <a:prstGeom prst="cloudCallout">
            <a:avLst>
              <a:gd name="adj1" fmla="val 14281"/>
              <a:gd name="adj2" fmla="val 73983"/>
            </a:avLst>
          </a:prstGeom>
          <a:solidFill>
            <a:srgbClr val="BF9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</a:t>
            </a:r>
            <a:r>
              <a:rPr lang="en" dirty="0" smtClean="0"/>
              <a:t>embolehkan </a:t>
            </a:r>
            <a:r>
              <a:rPr lang="en" dirty="0"/>
              <a:t>pelajar membaca teks dan berkongsi maklumat serta </a:t>
            </a:r>
            <a:r>
              <a:rPr lang="en" dirty="0" smtClean="0"/>
              <a:t>berinteraksi.</a:t>
            </a:r>
            <a:endParaRPr lang="en" dirty="0"/>
          </a:p>
        </p:txBody>
      </p:sp>
      <p:sp>
        <p:nvSpPr>
          <p:cNvPr id="130" name="Shape 130"/>
          <p:cNvSpPr/>
          <p:nvPr/>
        </p:nvSpPr>
        <p:spPr>
          <a:xfrm>
            <a:off x="5076056" y="339503"/>
            <a:ext cx="2568494" cy="122413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6B8A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</a:t>
            </a:r>
            <a:r>
              <a:rPr lang="en" dirty="0" smtClean="0"/>
              <a:t>emudahkan </a:t>
            </a:r>
            <a:r>
              <a:rPr lang="en" dirty="0"/>
              <a:t>dan mempercepatkan urusan seharian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D5D9">
            <a:alpha val="62690"/>
          </a:srgbClr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411760" y="915566"/>
            <a:ext cx="42839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 dirty="0"/>
              <a:t>KELEBIHAN PERISIAN SUMBER TERBUKA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600" y="0"/>
            <a:ext cx="725364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D5D9">
            <a:alpha val="62690"/>
          </a:srgb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249400" y="952250"/>
            <a:ext cx="44867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/>
              <a:t>KEKURANGAN PERISIAN SUMBER TERBUKA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949" y="0"/>
            <a:ext cx="72601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D5D9">
            <a:alpha val="62690"/>
          </a:srgbClr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242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 b="1">
                <a:latin typeface="Amatic SC"/>
                <a:ea typeface="Amatic SC"/>
                <a:cs typeface="Amatic SC"/>
                <a:sym typeface="Amatic SC"/>
              </a:rPr>
              <a:t>RUMUSAN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720600"/>
            <a:ext cx="8520599" cy="31554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Clr>
                <a:srgbClr val="000000"/>
              </a:buClr>
              <a:buFontTx/>
              <a:buChar char="★"/>
            </a:pPr>
            <a:r>
              <a:rPr lang="en" sz="1600" dirty="0" smtClean="0">
                <a:solidFill>
                  <a:srgbClr val="000000"/>
                </a:solidFill>
              </a:rPr>
              <a:t>Aplikasi Perisian Sumber Terbuka mampu menyediakan kemudahan dan kebebasan dalam memperoleh maklumat serta mengubahsuai aplikasi tersebut kepada manusia.</a:t>
            </a:r>
          </a:p>
          <a:p>
            <a:pPr marL="457200" indent="-228600">
              <a:buClr>
                <a:srgbClr val="000000"/>
              </a:buClr>
              <a:buFontTx/>
              <a:buChar char="★"/>
            </a:pPr>
            <a:r>
              <a:rPr lang="en" sz="1600" dirty="0" smtClean="0">
                <a:solidFill>
                  <a:srgbClr val="000000"/>
                </a:solidFill>
              </a:rPr>
              <a:t>Perisian Sumber Terbuka adalah aplikasi yang bermanfaat sekiranya digunakan dengan cara yang betul dan mengikut protokol.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 sz="1600" dirty="0" smtClean="0">
                <a:solidFill>
                  <a:srgbClr val="000000"/>
                </a:solidFill>
              </a:rPr>
              <a:t>Perisian Sumber Terbuka adalah bertepatan dengan kesesuaian dan keperluan pengguna pada zaman IT kini.</a:t>
            </a:r>
            <a:endParaRPr lang="en" sz="1600" dirty="0">
              <a:solidFill>
                <a:srgbClr val="000000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725" y="-4"/>
            <a:ext cx="1482399" cy="156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650" y="-4"/>
            <a:ext cx="1482399" cy="156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D5D9">
            <a:alpha val="62690"/>
          </a:srgbClr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512775" y="266625"/>
            <a:ext cx="2483100" cy="74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 b="1">
                <a:latin typeface="Amatic SC"/>
                <a:ea typeface="Amatic SC"/>
                <a:cs typeface="Amatic SC"/>
                <a:sym typeface="Amatic SC"/>
              </a:rPr>
              <a:t>RUJUKAN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298275"/>
            <a:ext cx="8520599" cy="323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>
                <a:solidFill>
                  <a:srgbClr val="000000"/>
                </a:solidFill>
              </a:rPr>
              <a:t>http://</a:t>
            </a:r>
            <a:r>
              <a:rPr lang="en" dirty="0" smtClean="0">
                <a:solidFill>
                  <a:srgbClr val="000000"/>
                </a:solidFill>
              </a:rPr>
              <a:t>compsys6.blogspot.my/2012/10/perkembangan-semasa-dan-masa-depan.htm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 smtClean="0">
                <a:solidFill>
                  <a:srgbClr val="000000"/>
                </a:solidFill>
              </a:rPr>
              <a:t>Azizah Jaafar, Shahah Ahmad, (2011) Penggunaan Perisian Sumber Terbuka (PST) di Sektor Awam Malaysia. Jurnal Teknologi Maklumat dan Multimedia. </a:t>
            </a:r>
            <a:r>
              <a:rPr lang="en" dirty="0" smtClean="0">
                <a:solidFill>
                  <a:srgbClr val="000000"/>
                </a:solidFill>
                <a:hlinkClick r:id="rId3"/>
              </a:rPr>
              <a:t>http://journalarticle.ukm.my/6247/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endParaRPr lang="en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dirty="0">
                <a:solidFill>
                  <a:srgbClr val="000000"/>
                </a:solidFill>
                <a:hlinkClick r:id="rId4"/>
              </a:rPr>
              <a:t>http://www.neotys.com/blog/pros-cons-of-open-source-software</a:t>
            </a:r>
            <a:r>
              <a:rPr lang="en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endParaRPr lang="en"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dirty="0">
                <a:solidFill>
                  <a:srgbClr val="000000"/>
                </a:solidFill>
              </a:rPr>
              <a:t>Nistor, C. 2010. Open Source – Linux vs. Windows A platform comparison. Open Source Science Journal Vol. 2, No. 2 : 55-81(Tuesday, December 21, 2010 )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en" dirty="0" smtClean="0">
                <a:solidFill>
                  <a:srgbClr val="000000"/>
                </a:solidFill>
                <a:hlinkClick r:id="rId5"/>
              </a:rPr>
              <a:t>rosmahaniabdwahab256.blogspot.my/2011/10/perisian-sumber-terbuka_08.html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endParaRPr lang="en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2732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SOALAN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000900"/>
            <a:ext cx="8520599" cy="38751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 dirty="0">
                <a:solidFill>
                  <a:srgbClr val="7030A0"/>
                </a:solidFill>
              </a:rPr>
              <a:t>Perisian sumber terbuka adalah perisian percuma yang bebas diguna dan boleh didapati dalam bentuk kod sumber serta lain-lain. Berikan pemahaman anda sendiri mengenai perisian sumber terbuka.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 dirty="0">
                <a:solidFill>
                  <a:srgbClr val="FF0000"/>
                </a:solidFill>
              </a:rPr>
              <a:t>Nyatakan ciri-ciri Perisian Sumber Terbuka.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n" sz="1400" dirty="0">
                <a:solidFill>
                  <a:srgbClr val="FF0000"/>
                </a:solidFill>
              </a:rPr>
              <a:t>a)      Memerlukan royalti serta bayaran bagi penjualan tertentu.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n" sz="1400" dirty="0">
                <a:solidFill>
                  <a:srgbClr val="FF0000"/>
                </a:solidFill>
              </a:rPr>
              <a:t>b)      Memerlukan ID pengguna untuk log masuk.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n" sz="1400" dirty="0">
                <a:solidFill>
                  <a:srgbClr val="FF0000"/>
                </a:solidFill>
              </a:rPr>
              <a:t>c)      </a:t>
            </a:r>
            <a:r>
              <a:rPr lang="en" dirty="0" smtClean="0">
                <a:solidFill>
                  <a:srgbClr val="FF0000"/>
                </a:solidFill>
              </a:rPr>
              <a:t>Pengubahsuaian perisian adalah berdasarkan terma perisian yang asal.</a:t>
            </a:r>
            <a:endParaRPr lang="en" sz="1400" dirty="0">
              <a:solidFill>
                <a:srgbClr val="FF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n" sz="1400" dirty="0">
                <a:solidFill>
                  <a:srgbClr val="FF0000"/>
                </a:solidFill>
              </a:rPr>
              <a:t>d)      Pengedaran yang </a:t>
            </a:r>
            <a:r>
              <a:rPr lang="en" sz="1400" dirty="0" smtClean="0">
                <a:solidFill>
                  <a:srgbClr val="FF0000"/>
                </a:solidFill>
              </a:rPr>
              <a:t>terhad.</a:t>
            </a:r>
            <a:endParaRPr lang="en" sz="1400" dirty="0">
              <a:solidFill>
                <a:srgbClr val="FF0000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  3.       </a:t>
            </a:r>
            <a:r>
              <a:rPr lang="en" sz="1400" dirty="0">
                <a:solidFill>
                  <a:srgbClr val="0070C0"/>
                </a:solidFill>
              </a:rPr>
              <a:t>Berikut merupakan tujuan Perisian Sumber </a:t>
            </a:r>
            <a:r>
              <a:rPr lang="en" sz="1400" dirty="0" smtClean="0">
                <a:solidFill>
                  <a:srgbClr val="0070C0"/>
                </a:solidFill>
              </a:rPr>
              <a:t>Terbuka</a:t>
            </a:r>
            <a:endParaRPr lang="en" sz="1400" dirty="0">
              <a:solidFill>
                <a:srgbClr val="0070C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n" sz="1400" dirty="0">
                <a:solidFill>
                  <a:srgbClr val="0070C0"/>
                </a:solidFill>
              </a:rPr>
              <a:t>a)      Memastikan keselamatan negara dan </a:t>
            </a:r>
            <a:r>
              <a:rPr lang="en" sz="1400" dirty="0" smtClean="0">
                <a:solidFill>
                  <a:srgbClr val="0070C0"/>
                </a:solidFill>
              </a:rPr>
              <a:t>kedaulatan </a:t>
            </a:r>
            <a:r>
              <a:rPr lang="en" sz="1400" dirty="0">
                <a:solidFill>
                  <a:srgbClr val="0070C0"/>
                </a:solidFill>
              </a:rPr>
              <a:t>negara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n" sz="1400" dirty="0" smtClean="0">
                <a:solidFill>
                  <a:srgbClr val="0070C0"/>
                </a:solidFill>
              </a:rPr>
              <a:t>b)	</a:t>
            </a:r>
            <a:r>
              <a:rPr lang="en" sz="1400" dirty="0" smtClean="0">
                <a:solidFill>
                  <a:srgbClr val="0070C0"/>
                </a:solidFill>
              </a:rPr>
              <a:t>Merupakan platform utama dalam membangunkan bidang penyelidikan dan pembangunan.</a:t>
            </a:r>
            <a:endParaRPr lang="en" sz="1400" dirty="0">
              <a:solidFill>
                <a:srgbClr val="0070C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n" sz="1400" dirty="0">
                <a:solidFill>
                  <a:srgbClr val="0070C0"/>
                </a:solidFill>
              </a:rPr>
              <a:t>c)      </a:t>
            </a:r>
            <a:r>
              <a:rPr lang="en" sz="1400" dirty="0" smtClean="0">
                <a:solidFill>
                  <a:srgbClr val="0070C0"/>
                </a:solidFill>
              </a:rPr>
              <a:t>Mengehadkan urusan harian.</a:t>
            </a:r>
            <a:endParaRPr lang="en" sz="1400" dirty="0">
              <a:solidFill>
                <a:srgbClr val="0070C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SOALAN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0" y="627534"/>
            <a:ext cx="9144000" cy="45159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      4.</a:t>
            </a:r>
            <a:r>
              <a:rPr lang="en" sz="1200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rgbClr val="0070C0"/>
                </a:solidFill>
              </a:rPr>
              <a:t>Berdasarkan penyataan di bawah,pilih pernyataan yang betul mengenai tujuan  penggunaan Perisan Sumber Terbuka </a:t>
            </a:r>
            <a:r>
              <a:rPr lang="en" dirty="0" smtClean="0">
                <a:solidFill>
                  <a:srgbClr val="0070C0"/>
                </a:solidFill>
              </a:rPr>
              <a:t>dalam kalangan pelajar.</a:t>
            </a:r>
            <a:endParaRPr lang="en" sz="1200" dirty="0">
              <a:solidFill>
                <a:srgbClr val="0070C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0070C0"/>
                </a:solidFill>
              </a:rPr>
              <a:t>                                                    I.            Pelajar mampu berkongsi maklumat dan berbincang mengenai tajuk yang tertentu</a:t>
            </a:r>
          </a:p>
          <a:p>
            <a:pPr marL="137160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0070C0"/>
                </a:solidFill>
              </a:rPr>
              <a:t>                    </a:t>
            </a:r>
            <a:r>
              <a:rPr lang="en" sz="1200" dirty="0" smtClean="0">
                <a:solidFill>
                  <a:srgbClr val="0070C0"/>
                </a:solidFill>
              </a:rPr>
              <a:t>II</a:t>
            </a:r>
            <a:r>
              <a:rPr lang="en" sz="1200" dirty="0">
                <a:solidFill>
                  <a:srgbClr val="0070C0"/>
                </a:solidFill>
              </a:rPr>
              <a:t>.           </a:t>
            </a:r>
            <a:r>
              <a:rPr lang="en" sz="1200" dirty="0" smtClean="0">
                <a:solidFill>
                  <a:srgbClr val="0070C0"/>
                </a:solidFill>
              </a:rPr>
              <a:t>Pelajar </a:t>
            </a:r>
            <a:r>
              <a:rPr lang="en" sz="1200" dirty="0">
                <a:solidFill>
                  <a:srgbClr val="0070C0"/>
                </a:solidFill>
              </a:rPr>
              <a:t>mampu mencari maklumat yang diperlukan dalam </a:t>
            </a:r>
            <a:r>
              <a:rPr lang="en" sz="1200" dirty="0" smtClean="0">
                <a:solidFill>
                  <a:srgbClr val="0070C0"/>
                </a:solidFill>
              </a:rPr>
              <a:t>				  pembelajaran</a:t>
            </a:r>
            <a:r>
              <a:rPr lang="en" sz="1200" dirty="0">
                <a:solidFill>
                  <a:srgbClr val="0070C0"/>
                </a:solidFill>
              </a:rPr>
              <a:t>.</a:t>
            </a:r>
          </a:p>
          <a:p>
            <a:pPr marL="137160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0070C0"/>
                </a:solidFill>
              </a:rPr>
              <a:t>                    </a:t>
            </a:r>
            <a:r>
              <a:rPr lang="en" sz="1200" dirty="0" smtClean="0">
                <a:solidFill>
                  <a:srgbClr val="0070C0"/>
                </a:solidFill>
              </a:rPr>
              <a:t>III</a:t>
            </a:r>
            <a:r>
              <a:rPr lang="en" sz="1200" dirty="0">
                <a:solidFill>
                  <a:srgbClr val="0070C0"/>
                </a:solidFill>
              </a:rPr>
              <a:t>.          </a:t>
            </a:r>
            <a:r>
              <a:rPr lang="en" sz="1200" dirty="0" smtClean="0">
                <a:solidFill>
                  <a:srgbClr val="0070C0"/>
                </a:solidFill>
              </a:rPr>
              <a:t>Pelajar </a:t>
            </a:r>
            <a:r>
              <a:rPr lang="en" sz="1200" dirty="0">
                <a:solidFill>
                  <a:srgbClr val="0070C0"/>
                </a:solidFill>
              </a:rPr>
              <a:t>boleh menjimatkan masa dan kos</a:t>
            </a:r>
          </a:p>
          <a:p>
            <a:pPr marL="137160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0070C0"/>
                </a:solidFill>
              </a:rPr>
              <a:t>                    </a:t>
            </a:r>
            <a:r>
              <a:rPr lang="en" sz="1200" dirty="0" smtClean="0">
                <a:solidFill>
                  <a:srgbClr val="0070C0"/>
                </a:solidFill>
              </a:rPr>
              <a:t>IV</a:t>
            </a:r>
            <a:r>
              <a:rPr lang="en" sz="1200" dirty="0">
                <a:solidFill>
                  <a:srgbClr val="0070C0"/>
                </a:solidFill>
              </a:rPr>
              <a:t>.         </a:t>
            </a:r>
            <a:r>
              <a:rPr lang="en" sz="1200" dirty="0" smtClean="0">
                <a:solidFill>
                  <a:srgbClr val="0070C0"/>
                </a:solidFill>
              </a:rPr>
              <a:t> Menghilangkan </a:t>
            </a:r>
            <a:r>
              <a:rPr lang="en" sz="1200" dirty="0">
                <a:solidFill>
                  <a:srgbClr val="0070C0"/>
                </a:solidFill>
              </a:rPr>
              <a:t>stress dan merupakan media hiburan.</a:t>
            </a:r>
          </a:p>
          <a:p>
            <a:pPr marL="90170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0070C0"/>
                </a:solidFill>
              </a:rPr>
              <a:t>a.   I dan II</a:t>
            </a:r>
          </a:p>
          <a:p>
            <a:pPr marL="90170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0070C0"/>
                </a:solidFill>
              </a:rPr>
              <a:t>b.  	I,II dan III</a:t>
            </a:r>
          </a:p>
          <a:p>
            <a:pPr marL="90170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0070C0"/>
                </a:solidFill>
              </a:rPr>
              <a:t>c.   I,III dan IV</a:t>
            </a:r>
          </a:p>
          <a:p>
            <a:pPr marL="901700" lvl="0" indent="-228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70C0"/>
                </a:solidFill>
              </a:rPr>
              <a:t>d.  	I,II,III dan IV</a:t>
            </a:r>
          </a:p>
          <a:p>
            <a:pPr marL="901700" lvl="0" indent="-22860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 5.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dirty="0" smtClean="0">
                <a:solidFill>
                  <a:srgbClr val="7030A0"/>
                </a:solidFill>
              </a:rPr>
              <a:t>Berdasarkan </a:t>
            </a:r>
            <a:r>
              <a:rPr lang="en" dirty="0">
                <a:solidFill>
                  <a:srgbClr val="7030A0"/>
                </a:solidFill>
              </a:rPr>
              <a:t>kelebihan yang dinyatakan di atas,huraikan pendapat anda tentang salah satu kelebihan yang dinyatakan berdasarkan pemahaman anda mengenai perisian sumber terbuka.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712" y="3147814"/>
            <a:ext cx="45434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6136" y="0"/>
            <a:ext cx="3347864" cy="51435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444208" y="2067694"/>
            <a:ext cx="2160239" cy="6995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PENGENALAN</a:t>
            </a:r>
          </a:p>
        </p:txBody>
      </p:sp>
      <p:pic>
        <p:nvPicPr>
          <p:cNvPr id="3" name="Picture 2" descr="capture-20151222-023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7574"/>
            <a:ext cx="5526156" cy="345384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23528" y="483518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SOALAN TERAKHIR :D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1298275"/>
            <a:ext cx="8520599" cy="323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6. </a:t>
            </a:r>
            <a:r>
              <a:rPr lang="en" dirty="0">
                <a:solidFill>
                  <a:srgbClr val="FF0000"/>
                </a:solidFill>
              </a:rPr>
              <a:t>Pilih contoh perisian sumber terbuka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rgbClr val="FF0000"/>
                </a:solidFill>
              </a:rPr>
              <a:t> 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rgbClr val="FF0000"/>
                </a:solidFill>
              </a:rPr>
              <a:t>a)      Microsoft </a:t>
            </a:r>
            <a:r>
              <a:rPr lang="en" dirty="0" smtClean="0">
                <a:solidFill>
                  <a:srgbClr val="FF0000"/>
                </a:solidFill>
              </a:rPr>
              <a:t>Word</a:t>
            </a:r>
            <a:endParaRPr lang="en" dirty="0">
              <a:solidFill>
                <a:srgbClr val="FF0000"/>
              </a:solidFill>
            </a:endParaRP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rgbClr val="FF0000"/>
                </a:solidFill>
              </a:rPr>
              <a:t>b)      Microsof </a:t>
            </a:r>
            <a:r>
              <a:rPr lang="en" dirty="0" smtClean="0">
                <a:solidFill>
                  <a:srgbClr val="FF0000"/>
                </a:solidFill>
              </a:rPr>
              <a:t>Excel</a:t>
            </a:r>
            <a:endParaRPr lang="en" dirty="0">
              <a:solidFill>
                <a:srgbClr val="FF0000"/>
              </a:solidFill>
            </a:endParaRP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rgbClr val="FF0000"/>
                </a:solidFill>
              </a:rPr>
              <a:t>c)      </a:t>
            </a:r>
            <a:r>
              <a:rPr lang="en" dirty="0" smtClean="0">
                <a:solidFill>
                  <a:srgbClr val="FF0000"/>
                </a:solidFill>
              </a:rPr>
              <a:t>Youtube</a:t>
            </a:r>
            <a:endParaRPr lang="en" dirty="0">
              <a:solidFill>
                <a:srgbClr val="FF0000"/>
              </a:solidFill>
            </a:endParaRP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D5D9">
            <a:alpha val="62690"/>
          </a:srgbClr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8270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6000" dirty="0"/>
              <a:t>DEFINISI</a:t>
            </a:r>
            <a:r>
              <a:rPr lang="en" dirty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" dirty="0"/>
              <a:t>OPEN SOURCE SOFTWARE (PERISIAN SUMBER TERBUKA)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69575" y="1979400"/>
            <a:ext cx="7679700" cy="209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Perisian sumber terbuka adalah </a:t>
            </a:r>
            <a:r>
              <a:rPr lang="en" b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perisian percuma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yang bebas diguna dan juga boleh didapati dalam bentuk kod sumber dan lain - lain hak tertentu yang biasanya dikhaskan dibawah</a:t>
            </a:r>
            <a:r>
              <a:rPr lang="en" i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 b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lesen sumber terbuka</a:t>
            </a: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 Ia membenarkan pengguna untuk mengkaji, mengubah, memperbaiki dan pada masa - masa tertentu juga untuk mengedarkan perisian.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D5D9">
            <a:alpha val="62690"/>
          </a:srgbClr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23528" y="1779662"/>
            <a:ext cx="8520599" cy="116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7200" b="1" dirty="0">
                <a:latin typeface="Amatic SC"/>
                <a:ea typeface="Amatic SC"/>
                <a:cs typeface="Amatic SC"/>
                <a:sym typeface="Amatic SC"/>
              </a:rPr>
              <a:t>CONTOH-CONTOH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7200" b="1" dirty="0">
                <a:latin typeface="Amatic SC"/>
                <a:ea typeface="Amatic SC"/>
                <a:cs typeface="Amatic SC"/>
                <a:sym typeface="Amatic SC"/>
              </a:rPr>
              <a:t>OPEN SOURCE SOFTWARE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79512" y="64201"/>
            <a:ext cx="8777699" cy="49558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 sz="1600" dirty="0">
                <a:solidFill>
                  <a:srgbClr val="000000"/>
                </a:solidFill>
              </a:rPr>
              <a:t>MULTIMEDIA PLAYER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GOM Player-GOM Player atau Gretech Online Movie Player adalah aplikasi secara percuma berasaskan Windows media player. Media ini dapat memainkan hampir semua fail media tanpa harus mendapatkan kod.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              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700" y="1491631"/>
            <a:ext cx="4584600" cy="344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47550" y="123478"/>
            <a:ext cx="8520599" cy="48168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 sz="1600" dirty="0">
                <a:solidFill>
                  <a:srgbClr val="000000"/>
                </a:solidFill>
              </a:rPr>
              <a:t>VLC MEDIA PLAYER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Salah satu aplikasi terbaik di multimedia bebas blok. </a:t>
            </a:r>
            <a:r>
              <a:rPr lang="en" b="1" dirty="0">
                <a:solidFill>
                  <a:srgbClr val="000000"/>
                </a:solidFill>
              </a:rPr>
              <a:t>VLC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b="1" dirty="0">
                <a:solidFill>
                  <a:srgbClr val="000000"/>
                </a:solidFill>
              </a:rPr>
              <a:t>Media Player</a:t>
            </a:r>
            <a:r>
              <a:rPr lang="en" dirty="0">
                <a:solidFill>
                  <a:srgbClr val="000000"/>
                </a:solidFill>
              </a:rPr>
              <a:t> adalah  mudah alih dan menyokong sebahagian besar format audio dan video. </a:t>
            </a:r>
            <a:r>
              <a:rPr lang="en" b="1" dirty="0">
                <a:solidFill>
                  <a:srgbClr val="000000"/>
                </a:solidFill>
              </a:rPr>
              <a:t>VLC Media Player</a:t>
            </a:r>
            <a:r>
              <a:rPr lang="en" dirty="0">
                <a:solidFill>
                  <a:srgbClr val="000000"/>
                </a:solidFill>
              </a:rPr>
              <a:t> juga boleh digunakan untuk penukaran fail media serta protokol streaming.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75" y="1707654"/>
            <a:ext cx="3444113" cy="323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25" y="1419622"/>
            <a:ext cx="2880319" cy="372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51520" y="123478"/>
            <a:ext cx="8592607" cy="48965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 sz="1600" dirty="0">
                <a:solidFill>
                  <a:srgbClr val="000000"/>
                </a:solidFill>
              </a:rPr>
              <a:t>MEDIA PLAYER CLASSIC HOME CINEMA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W</a:t>
            </a:r>
            <a:r>
              <a:rPr lang="en" dirty="0" smtClean="0">
                <a:solidFill>
                  <a:srgbClr val="000000"/>
                </a:solidFill>
              </a:rPr>
              <a:t>alaupun </a:t>
            </a:r>
            <a:r>
              <a:rPr lang="en" dirty="0">
                <a:solidFill>
                  <a:srgbClr val="000000"/>
                </a:solidFill>
              </a:rPr>
              <a:t>kelihatan seperti versi WMP, ia mempunyai beberapa ciri-ciri tambahan seperti built-in DVD player, dll subtopik sokongan. AVI ini juga ringan dan boleh memainkan pelbagai format apapun tanpa codec khusus.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04" y="1275606"/>
            <a:ext cx="5184575" cy="368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760" y="1347614"/>
            <a:ext cx="4320480" cy="401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7600"/>
            <a:ext cx="8520599" cy="22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</a:rPr>
              <a:t>BROWSER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 dirty="0">
                <a:solidFill>
                  <a:srgbClr val="000000"/>
                </a:solidFill>
              </a:rPr>
              <a:t>Mozilla Firefox - Mozilla Firefox dihasilkan oleh Mozilla Corporation Firefox yang mana adalah salah satu web browser open source yang dibangunkan oleh Gecko Layout Engine. Mozilla firefox juga disokong oleh sejumlah Add-ons yang boleh diinstall berasingan yang membolehkan pengguna melakukan sesuai dengan kegunaan tersebut.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95486"/>
            <a:ext cx="8520599" cy="4824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Clr>
                <a:srgbClr val="000000"/>
              </a:buClr>
              <a:buChar char="★"/>
            </a:pPr>
            <a:r>
              <a:rPr lang="en" sz="1600" dirty="0">
                <a:solidFill>
                  <a:srgbClr val="000000"/>
                </a:solidFill>
              </a:rPr>
              <a:t>GOOGLE CHROME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Sebuah </a:t>
            </a:r>
            <a:r>
              <a:rPr lang="en" dirty="0">
                <a:solidFill>
                  <a:srgbClr val="000000"/>
                </a:solidFill>
              </a:rPr>
              <a:t>pelayar web sumber terbuka yang dibangunkan oleh Google dengan menggunakan enjin pentafsiran Web Kit. Projek sumber terbukanya sendiri dinamakan Chromium. Versi beta untuk Microsoft Windows dilancarkan pada 2 September 2008 dalam 43 bahasa.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36" y="1491630"/>
            <a:ext cx="8280920" cy="365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725</Words>
  <Application>Microsoft Office PowerPoint</Application>
  <PresentationFormat>On-screen Show (16:9)</PresentationFormat>
  <Paragraphs>96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Amatic SC</vt:lpstr>
      <vt:lpstr>Source Code Pro</vt:lpstr>
      <vt:lpstr>Droid Sans</vt:lpstr>
      <vt:lpstr>Wingdings</vt:lpstr>
      <vt:lpstr>beach-day</vt:lpstr>
      <vt:lpstr>simple-light-2</vt:lpstr>
      <vt:lpstr>perisian sumber terbuka (OPEN SOURCE SOFTWARE)</vt:lpstr>
      <vt:lpstr>PENGENALAN</vt:lpstr>
      <vt:lpstr>DEFINISI  OPEN SOURCE SOFTWARE (PERISIAN SUMBER TERBUKA)</vt:lpstr>
      <vt:lpstr>CONTOH-CONTOH  OPEN SOURCE SOFTWARE</vt:lpstr>
      <vt:lpstr>Slide 5</vt:lpstr>
      <vt:lpstr>Slide 6</vt:lpstr>
      <vt:lpstr>Slide 7</vt:lpstr>
      <vt:lpstr>Slide 8</vt:lpstr>
      <vt:lpstr>Slide 9</vt:lpstr>
      <vt:lpstr>CIRI-CIRI PERISIAN SUMBER TERBUKA</vt:lpstr>
      <vt:lpstr>Slide 11</vt:lpstr>
      <vt:lpstr>KELEBIHAN PERISIAN SUMBER TERBUKA</vt:lpstr>
      <vt:lpstr>Slide 13</vt:lpstr>
      <vt:lpstr>KEKURANGAN PERISIAN SUMBER TERBUKA</vt:lpstr>
      <vt:lpstr>Slide 15</vt:lpstr>
      <vt:lpstr>RUMUSAN</vt:lpstr>
      <vt:lpstr>RUJUKAN</vt:lpstr>
      <vt:lpstr>SOALAN</vt:lpstr>
      <vt:lpstr>SOALAN</vt:lpstr>
      <vt:lpstr>SOALAN TERAKHIR :D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perisian sumber terbuka (OPEN SOURCE SOFTWARE)</dc:title>
  <cp:lastModifiedBy>User</cp:lastModifiedBy>
  <cp:revision>24</cp:revision>
  <dcterms:modified xsi:type="dcterms:W3CDTF">2015-12-21T19:56:42Z</dcterms:modified>
</cp:coreProperties>
</file>